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bookmarkIdSeed="2">
  <p:sldMasterIdLst>
    <p:sldMasterId id="2147483648" r:id="rId1"/>
  </p:sldMasterIdLst>
  <p:sldIdLst>
    <p:sldId id="258" r:id="rId2"/>
    <p:sldId id="259" r:id="rId3"/>
    <p:sldId id="260" r:id="rId4"/>
    <p:sldId id="261" r:id="rId5"/>
    <p:sldId id="262" r:id="rId6"/>
    <p:sldId id="263" r:id="rId7"/>
    <p:sldId id="264" r:id="rId8"/>
    <p:sldId id="265" r:id="rId9"/>
    <p:sldId id="266" r:id="rId10"/>
    <p:sldId id="267" r:id="rId11"/>
    <p:sldId id="268" r:id="rId12"/>
    <p:sldId id="269" r:id="rId13"/>
    <p:sldId id="270" r:id="rId14"/>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83" d="100"/>
          <a:sy n="83" d="100"/>
        </p:scale>
        <p:origin x="-1426" y="-7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12/08/1441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12/08/1441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12/08/1441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12/08/1441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12/08/1441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12/08/1441</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pPr/>
              <a:t>12/08/1441</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pPr/>
              <a:t>12/08/1441</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pPr/>
              <a:t>12/08/1441</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12/08/1441</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12/08/1441</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pPr/>
              <a:t>12/08/1441</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audio" Target="file:///C:\Users\dell\Desktop\ENLA%20104%20Lecture%204.m4a"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080120"/>
          </a:xfrm>
        </p:spPr>
        <p:txBody>
          <a:bodyPr/>
          <a:lstStyle/>
          <a:p>
            <a:r>
              <a:rPr lang="en-GB" dirty="0" smtClean="0">
                <a:solidFill>
                  <a:srgbClr val="FF0000"/>
                </a:solidFill>
              </a:rPr>
              <a:t>Sentence Types: Structure</a:t>
            </a:r>
            <a:endParaRPr lang="ar-SA" dirty="0">
              <a:solidFill>
                <a:srgbClr val="FF0000"/>
              </a:solidFill>
            </a:endParaRPr>
          </a:p>
        </p:txBody>
      </p:sp>
      <p:sp>
        <p:nvSpPr>
          <p:cNvPr id="3" name="Content Placeholder 2"/>
          <p:cNvSpPr>
            <a:spLocks noGrp="1"/>
          </p:cNvSpPr>
          <p:nvPr>
            <p:ph idx="1"/>
          </p:nvPr>
        </p:nvSpPr>
        <p:spPr>
          <a:xfrm>
            <a:off x="251520" y="1268760"/>
            <a:ext cx="8712968" cy="5328592"/>
          </a:xfrm>
        </p:spPr>
        <p:txBody>
          <a:bodyPr>
            <a:normAutofit lnSpcReduction="10000"/>
          </a:bodyPr>
          <a:lstStyle/>
          <a:p>
            <a:pPr algn="l" rtl="0">
              <a:buNone/>
            </a:pPr>
            <a:r>
              <a:rPr lang="en-GB" sz="3600" dirty="0" smtClean="0"/>
              <a:t>Sentences are Either:</a:t>
            </a:r>
          </a:p>
          <a:p>
            <a:pPr algn="l" rtl="0">
              <a:buNone/>
            </a:pPr>
            <a:r>
              <a:rPr lang="en-GB" sz="3600" dirty="0" smtClean="0">
                <a:solidFill>
                  <a:srgbClr val="FF0000"/>
                </a:solidFill>
              </a:rPr>
              <a:t>Simple</a:t>
            </a:r>
            <a:r>
              <a:rPr lang="en-GB" sz="3600" dirty="0" smtClean="0"/>
              <a:t>: </a:t>
            </a:r>
            <a:r>
              <a:rPr lang="en-GB" sz="3600" dirty="0" smtClean="0">
                <a:solidFill>
                  <a:srgbClr val="00B0F0"/>
                </a:solidFill>
              </a:rPr>
              <a:t>e.g.</a:t>
            </a:r>
            <a:r>
              <a:rPr lang="en-GB" sz="3600" dirty="0" smtClean="0"/>
              <a:t> Learning English is interesting.</a:t>
            </a:r>
          </a:p>
          <a:p>
            <a:pPr algn="l" rtl="0">
              <a:buNone/>
            </a:pPr>
            <a:r>
              <a:rPr lang="en-GB" sz="3600" dirty="0" smtClean="0">
                <a:solidFill>
                  <a:srgbClr val="00B050"/>
                </a:solidFill>
              </a:rPr>
              <a:t>Compound</a:t>
            </a:r>
            <a:r>
              <a:rPr lang="en-GB" sz="3600" dirty="0" smtClean="0"/>
              <a:t>: </a:t>
            </a:r>
            <a:r>
              <a:rPr lang="en-GB" sz="3600" dirty="0" smtClean="0">
                <a:solidFill>
                  <a:srgbClr val="00B0F0"/>
                </a:solidFill>
              </a:rPr>
              <a:t>e.g.</a:t>
            </a:r>
            <a:r>
              <a:rPr lang="en-GB" sz="3600" dirty="0" smtClean="0"/>
              <a:t> Learning English is interesting, but it is never an easy task.</a:t>
            </a:r>
          </a:p>
          <a:p>
            <a:pPr algn="l" rtl="0">
              <a:buNone/>
            </a:pPr>
            <a:r>
              <a:rPr lang="en-GB" sz="3600" dirty="0" smtClean="0">
                <a:solidFill>
                  <a:srgbClr val="0070C0"/>
                </a:solidFill>
              </a:rPr>
              <a:t>Complex</a:t>
            </a:r>
            <a:r>
              <a:rPr lang="en-GB" sz="3600" dirty="0" smtClean="0"/>
              <a:t>: </a:t>
            </a:r>
            <a:r>
              <a:rPr lang="en-GB" sz="3600" dirty="0" smtClean="0">
                <a:solidFill>
                  <a:srgbClr val="00B0F0"/>
                </a:solidFill>
              </a:rPr>
              <a:t>e.g.</a:t>
            </a:r>
            <a:r>
              <a:rPr lang="en-GB" sz="3600" dirty="0" smtClean="0"/>
              <a:t> I like reading novels when I have spare time.</a:t>
            </a:r>
          </a:p>
          <a:p>
            <a:pPr algn="l" rtl="0">
              <a:buNone/>
            </a:pPr>
            <a:r>
              <a:rPr lang="en-GB" sz="3600" dirty="0" smtClean="0">
                <a:solidFill>
                  <a:srgbClr val="C00000"/>
                </a:solidFill>
              </a:rPr>
              <a:t>Complex-compound</a:t>
            </a:r>
            <a:r>
              <a:rPr lang="en-GB" sz="3600" dirty="0" smtClean="0"/>
              <a:t>: </a:t>
            </a:r>
            <a:r>
              <a:rPr lang="en-GB" sz="3600" dirty="0" smtClean="0">
                <a:solidFill>
                  <a:srgbClr val="00B0F0"/>
                </a:solidFill>
              </a:rPr>
              <a:t>e.g.</a:t>
            </a:r>
            <a:r>
              <a:rPr lang="en-GB" sz="3600" dirty="0" smtClean="0"/>
              <a:t> I like reading novels when I have spare time, but I hardly have spare time.  </a:t>
            </a:r>
            <a:endParaRPr lang="ar-SA" sz="3600" dirty="0"/>
          </a:p>
        </p:txBody>
      </p:sp>
      <p:pic>
        <p:nvPicPr>
          <p:cNvPr id="4" name="ENLA 104 Lecture 4.m4a">
            <a:hlinkClick r:id="" action="ppaction://media"/>
          </p:cNvPr>
          <p:cNvPicPr>
            <a:picLocks noRot="1" noChangeAspect="1"/>
          </p:cNvPicPr>
          <p:nvPr>
            <a:audioFile r:link="rId1"/>
          </p:nvPr>
        </p:nvPicPr>
        <p:blipFill>
          <a:blip r:embed="rId3" cstate="print"/>
          <a:stretch>
            <a:fillRect/>
          </a:stretch>
        </p:blipFill>
        <p:spPr>
          <a:xfrm>
            <a:off x="4449763" y="3306763"/>
            <a:ext cx="244475" cy="2444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p:cNvPicPr/>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cx1="http://schemas.microsoft.com/office/drawing/2015/9/8/chartex" xmlns:cx="http://schemas.microsoft.com/office/drawing/2014/chartex" xmlns:wpc="http://schemas.microsoft.com/office/word/2010/wordprocessingCanvas" xmlns="" xmlns:pic="http://schemas.openxmlformats.org/drawingml/2006/picture" xmlns:lc="http://schemas.openxmlformats.org/drawingml/2006/lockedCanvas" val="0"/>
              </a:ext>
            </a:extLst>
          </a:blip>
          <a:stretch>
            <a:fillRect/>
          </a:stretch>
        </p:blipFill>
        <p:spPr>
          <a:xfrm>
            <a:off x="107504" y="188640"/>
            <a:ext cx="8640960" cy="648072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467544" y="260648"/>
            <a:ext cx="8208912" cy="64986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sz="2000" b="1" i="0" u="sng" strike="noStrike" cap="none" normalizeH="0" baseline="0" dirty="0" smtClean="0">
                <a:ln>
                  <a:noFill/>
                </a:ln>
                <a:solidFill>
                  <a:srgbClr val="FF0000"/>
                </a:solidFill>
                <a:effectLst/>
                <a:latin typeface="Calibri" pitchFamily="34" charset="0"/>
                <a:ea typeface="Calibri" pitchFamily="34" charset="0"/>
                <a:cs typeface="Arial" pitchFamily="34" charset="0"/>
              </a:rPr>
              <a:t>Compound-Complex Sentences</a:t>
            </a:r>
            <a:r>
              <a:rPr kumimoji="0" lang="en-US" sz="2000" b="1" i="0" u="sng" strike="noStrike" cap="none" normalizeH="0" baseline="0" dirty="0" smtClean="0">
                <a:ln>
                  <a:noFill/>
                </a:ln>
                <a:solidFill>
                  <a:schemeClr val="tx1"/>
                </a:solidFill>
                <a:effectLst/>
                <a:latin typeface="Calibri" pitchFamily="34" charset="0"/>
                <a:ea typeface="Calibri" pitchFamily="34" charset="0"/>
                <a:cs typeface="Arial" pitchFamily="34" charset="0"/>
              </a:rPr>
              <a:t>:</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As the name suggests, a compound-complex sentence brings both of these sentence forms together. That is, it contains at least two independent clauses (like a compound sentence) and at least one dependent clause (like a complex sentence). For example:</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sz="20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Erin loves her brother, and he loves her too because she pays his bills.</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sz="20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The dog ran off when I chased him, but I didn't care.</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sz="20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Though my mother says it doesn't matter, I am tall, and she is short.</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Note that the dependent clause can be at the beginning, middle, or end of a compound-complex sentence. No matter where it is placed, the punctuation follows the rules for both compound sentences and complex sentences.</a:t>
            </a:r>
            <a:endParaRPr kumimoji="0" lang="en-US" sz="2000" b="0"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That means that you need to put a comma before the coordinating conjunction and, if applicable, another comma after the dependent clause when it occurs at the beginning of the sentence</a:t>
            </a:r>
            <a:r>
              <a:rPr kumimoji="0" lang="en-US" sz="1050" b="0" i="0" u="none" strike="noStrike" cap="none" normalizeH="0" baseline="0" dirty="0" smtClean="0">
                <a:ln>
                  <a:noFill/>
                </a:ln>
                <a:solidFill>
                  <a:schemeClr val="tx1"/>
                </a:solidFill>
                <a:effectLst/>
                <a:latin typeface="Arial" pitchFamily="34" charset="0"/>
                <a:cs typeface="Arial" pitchFamily="34" charset="0"/>
              </a:rPr>
              <a:t> </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ChangeArrowheads="1"/>
          </p:cNvSpPr>
          <p:nvPr/>
        </p:nvSpPr>
        <p:spPr bwMode="auto">
          <a:xfrm>
            <a:off x="179512" y="980729"/>
            <a:ext cx="8712968" cy="499427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5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See some additional examples to get a feel for how compound-complex sentences will help you add detail to your writing:</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50000"/>
              </a:lnSpc>
              <a:spcBef>
                <a:spcPct val="0"/>
              </a:spcBef>
              <a:spcAft>
                <a:spcPct val="0"/>
              </a:spcAft>
              <a:buClrTx/>
              <a:buSzTx/>
              <a:buFontTx/>
              <a:buChar char="•"/>
              <a:tabLst/>
            </a:pPr>
            <a:r>
              <a:rPr kumimoji="0" lang="en-US" sz="16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When I went to the store, my parents wanted me to pick up some milk, but I didn't have enough money.</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50000"/>
              </a:lnSpc>
              <a:spcBef>
                <a:spcPct val="0"/>
              </a:spcBef>
              <a:spcAft>
                <a:spcPct val="0"/>
              </a:spcAft>
              <a:buClrTx/>
              <a:buSzTx/>
              <a:buFontTx/>
              <a:buChar char="•"/>
              <a:tabLst/>
            </a:pPr>
            <a:r>
              <a:rPr kumimoji="0" lang="en-US" sz="16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Even if the child is hungry, he will never eat oatmeal, but he will always eat ice cream.</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50000"/>
              </a:lnSpc>
              <a:spcBef>
                <a:spcPct val="0"/>
              </a:spcBef>
              <a:spcAft>
                <a:spcPct val="0"/>
              </a:spcAft>
              <a:buClrTx/>
              <a:buSzTx/>
              <a:buFontTx/>
              <a:buChar char="•"/>
              <a:tabLst/>
            </a:pPr>
            <a:r>
              <a:rPr kumimoji="0" lang="en-US" sz="16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The man was mean because he was lonely, but his attitude only made his situation worse.</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50000"/>
              </a:lnSpc>
              <a:spcBef>
                <a:spcPct val="0"/>
              </a:spcBef>
              <a:spcAft>
                <a:spcPct val="0"/>
              </a:spcAft>
              <a:buClrTx/>
              <a:buSzTx/>
              <a:buFontTx/>
              <a:buChar char="•"/>
              <a:tabLst/>
            </a:pPr>
            <a:r>
              <a:rPr kumimoji="0" lang="en-US" sz="16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The dog needed a new leash, and he couldn't go for a walk until he had one.</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50000"/>
              </a:lnSpc>
              <a:spcBef>
                <a:spcPct val="0"/>
              </a:spcBef>
              <a:spcAft>
                <a:spcPct val="0"/>
              </a:spcAft>
              <a:buClrTx/>
              <a:buSzTx/>
              <a:buFontTx/>
              <a:buChar char="•"/>
              <a:tabLst/>
            </a:pPr>
            <a:r>
              <a:rPr kumimoji="0" lang="en-US" sz="16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It is important to vote when the time comes, or you won't get a say in new laws.</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5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Writing compound-complex sentences allows you a great deal of flexibility to explain how, why or when something happened. It's important to understand which parts of the sentence are independent clauses and which are dependent clauses so that you can punctuate it correctly and avoid writing a run-on sentence. Once you master this, you can freely add them to your writing to express more complicated ideas with clarity.</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95536" y="1268760"/>
            <a:ext cx="8229600" cy="3672408"/>
          </a:xfrm>
        </p:spPr>
        <p:txBody>
          <a:bodyPr>
            <a:normAutofit/>
          </a:bodyPr>
          <a:lstStyle/>
          <a:p>
            <a:pPr rtl="0"/>
            <a:r>
              <a:rPr lang="en-GB" dirty="0" smtClean="0"/>
              <a:t>By the way, this lecture has been prepared in collaboration with</a:t>
            </a:r>
            <a:br>
              <a:rPr lang="en-GB" dirty="0" smtClean="0"/>
            </a:br>
            <a:r>
              <a:rPr lang="en-GB" dirty="0" smtClean="0"/>
              <a:t> Mrs. </a:t>
            </a:r>
            <a:r>
              <a:rPr lang="en-GB" smtClean="0"/>
              <a:t>Rasha</a:t>
            </a:r>
            <a:r>
              <a:rPr lang="en-GB" dirty="0" smtClean="0"/>
              <a:t/>
            </a:r>
            <a:br>
              <a:rPr lang="en-GB" dirty="0" smtClean="0"/>
            </a:br>
            <a:r>
              <a:rPr lang="en-GB" dirty="0" smtClean="0"/>
              <a:t>Many thanks to her</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cx1="http://schemas.microsoft.com/office/drawing/2015/9/8/chartex" xmlns:cx="http://schemas.microsoft.com/office/drawing/2014/chartex" xmlns:wpc="http://schemas.microsoft.com/office/word/2010/wordprocessingCanvas" xmlns="" xmlns:pic="http://schemas.openxmlformats.org/drawingml/2006/picture" xmlns:lc="http://schemas.openxmlformats.org/drawingml/2006/lockedCanvas" val="0"/>
              </a:ext>
            </a:extLst>
          </a:blip>
          <a:stretch>
            <a:fillRect/>
          </a:stretch>
        </p:blipFill>
        <p:spPr>
          <a:xfrm>
            <a:off x="251520" y="404664"/>
            <a:ext cx="8712968" cy="6264696"/>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cx1="http://schemas.microsoft.com/office/drawing/2015/9/8/chartex" xmlns:cx="http://schemas.microsoft.com/office/drawing/2014/chartex" xmlns:wpc="http://schemas.microsoft.com/office/word/2010/wordprocessingCanvas" xmlns="" xmlns:pic="http://schemas.openxmlformats.org/drawingml/2006/picture" xmlns:lc="http://schemas.openxmlformats.org/drawingml/2006/lockedCanvas" val="0"/>
              </a:ext>
            </a:extLst>
          </a:blip>
          <a:stretch>
            <a:fillRect/>
          </a:stretch>
        </p:blipFill>
        <p:spPr>
          <a:xfrm>
            <a:off x="251520" y="548680"/>
            <a:ext cx="8496944" cy="583264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cx1="http://schemas.microsoft.com/office/drawing/2015/9/8/chartex" xmlns:cx="http://schemas.microsoft.com/office/drawing/2014/chartex" xmlns:wpc="http://schemas.microsoft.com/office/word/2010/wordprocessingCanvas" xmlns="" xmlns:pic="http://schemas.openxmlformats.org/drawingml/2006/picture" xmlns:lc="http://schemas.openxmlformats.org/drawingml/2006/lockedCanvas" val="0"/>
              </a:ext>
            </a:extLst>
          </a:blip>
          <a:stretch>
            <a:fillRect/>
          </a:stretch>
        </p:blipFill>
        <p:spPr>
          <a:xfrm>
            <a:off x="107504" y="332656"/>
            <a:ext cx="8784976" cy="633670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p:cNvPicPr/>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cx1="http://schemas.microsoft.com/office/drawing/2015/9/8/chartex" xmlns:cx="http://schemas.microsoft.com/office/drawing/2014/chartex" xmlns:wpc="http://schemas.microsoft.com/office/word/2010/wordprocessingCanvas" xmlns="" xmlns:pic="http://schemas.openxmlformats.org/drawingml/2006/picture" xmlns:lc="http://schemas.openxmlformats.org/drawingml/2006/lockedCanvas" val="0"/>
              </a:ext>
            </a:extLst>
          </a:blip>
          <a:stretch>
            <a:fillRect/>
          </a:stretch>
        </p:blipFill>
        <p:spPr>
          <a:xfrm>
            <a:off x="179512" y="476672"/>
            <a:ext cx="8964488" cy="638132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p:cNvPicPr/>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cx1="http://schemas.microsoft.com/office/drawing/2015/9/8/chartex" xmlns:cx="http://schemas.microsoft.com/office/drawing/2014/chartex" xmlns:wpc="http://schemas.microsoft.com/office/word/2010/wordprocessingCanvas" xmlns="" xmlns:pic="http://schemas.openxmlformats.org/drawingml/2006/picture" xmlns:lc="http://schemas.openxmlformats.org/drawingml/2006/lockedCanvas" val="0"/>
              </a:ext>
            </a:extLst>
          </a:blip>
          <a:stretch>
            <a:fillRect/>
          </a:stretch>
        </p:blipFill>
        <p:spPr>
          <a:xfrm>
            <a:off x="179512" y="116632"/>
            <a:ext cx="8640960" cy="626469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p:cNvPicPr/>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cx1="http://schemas.microsoft.com/office/drawing/2015/9/8/chartex" xmlns:cx="http://schemas.microsoft.com/office/drawing/2014/chartex" xmlns:wpc="http://schemas.microsoft.com/office/word/2010/wordprocessingCanvas" xmlns="" xmlns:pic="http://schemas.openxmlformats.org/drawingml/2006/picture" xmlns:lc="http://schemas.openxmlformats.org/drawingml/2006/lockedCanvas" val="0"/>
              </a:ext>
            </a:extLst>
          </a:blip>
          <a:stretch>
            <a:fillRect/>
          </a:stretch>
        </p:blipFill>
        <p:spPr>
          <a:xfrm>
            <a:off x="323528" y="476672"/>
            <a:ext cx="8712968" cy="590465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p:cNvPicPr/>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cx1="http://schemas.microsoft.com/office/drawing/2015/9/8/chartex" xmlns:cx="http://schemas.microsoft.com/office/drawing/2014/chartex" xmlns:wpc="http://schemas.microsoft.com/office/word/2010/wordprocessingCanvas" xmlns="" xmlns:pic="http://schemas.openxmlformats.org/drawingml/2006/picture" xmlns:lc="http://schemas.openxmlformats.org/drawingml/2006/lockedCanvas" val="0"/>
              </a:ext>
            </a:extLst>
          </a:blip>
          <a:stretch>
            <a:fillRect/>
          </a:stretch>
        </p:blipFill>
        <p:spPr>
          <a:xfrm>
            <a:off x="0" y="116632"/>
            <a:ext cx="8892480" cy="6264696"/>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323528" y="446971"/>
            <a:ext cx="8712968" cy="523220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3200" b="0" i="0" u="sng" strike="noStrike" cap="none" normalizeH="0" baseline="0" dirty="0" smtClean="0">
                <a:ln>
                  <a:noFill/>
                </a:ln>
                <a:solidFill>
                  <a:srgbClr val="FF0000"/>
                </a:solidFill>
                <a:effectLst/>
                <a:latin typeface="Calibri" pitchFamily="34" charset="0"/>
                <a:ea typeface="Calibri" pitchFamily="34" charset="0"/>
                <a:cs typeface="Arial" pitchFamily="34" charset="0"/>
              </a:rPr>
              <a:t>Subordinate Conjunctions</a:t>
            </a:r>
          </a:p>
          <a:p>
            <a:pPr marL="0" marR="0" lvl="0" indent="0" algn="justLow"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Subordinating conjunctions join independent clauses with a dependent or subordinate clause. A clause that is dependent (subordinate) is a clause that contains two qualities.</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The first quality is that is does not have  complete a thought on its own; meaning it can’t act as a sentence on its own. The second quality is that it depends on an independent clause, one that can act as a sentence on its own.</a:t>
            </a:r>
            <a:endParaRPr kumimoji="0" lang="en-US" sz="4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TotalTime>
  <Words>531</Words>
  <Application>Microsoft Office PowerPoint</Application>
  <PresentationFormat>عرض على الشاشة (3:4)‏</PresentationFormat>
  <Paragraphs>25</Paragraphs>
  <Slides>13</Slides>
  <Notes>0</Notes>
  <HiddenSlides>0</HiddenSlides>
  <MMClips>1</MMClips>
  <ScaleCrop>false</ScaleCrop>
  <HeadingPairs>
    <vt:vector size="4" baseType="variant">
      <vt:variant>
        <vt:lpstr>سمة</vt:lpstr>
      </vt:variant>
      <vt:variant>
        <vt:i4>1</vt:i4>
      </vt:variant>
      <vt:variant>
        <vt:lpstr>عناوين الشرائح</vt:lpstr>
      </vt:variant>
      <vt:variant>
        <vt:i4>13</vt:i4>
      </vt:variant>
    </vt:vector>
  </HeadingPairs>
  <TitlesOfParts>
    <vt:vector size="14" baseType="lpstr">
      <vt:lpstr>سمة Office</vt:lpstr>
      <vt:lpstr>Sentence Types: Structure</vt:lpstr>
      <vt:lpstr>الشريحة 2</vt:lpstr>
      <vt:lpstr>الشريحة 3</vt:lpstr>
      <vt:lpstr>الشريحة 4</vt:lpstr>
      <vt:lpstr>الشريحة 5</vt:lpstr>
      <vt:lpstr>الشريحة 6</vt:lpstr>
      <vt:lpstr>الشريحة 7</vt:lpstr>
      <vt:lpstr>الشريحة 8</vt:lpstr>
      <vt:lpstr>الشريحة 9</vt:lpstr>
      <vt:lpstr>الشريحة 10</vt:lpstr>
      <vt:lpstr>الشريحة 11</vt:lpstr>
      <vt:lpstr>الشريحة 12</vt:lpstr>
      <vt:lpstr>By the way, this lecture has been prepared in collaboration with  Mrs. Rasha Many thanks to her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Identifying Complete Sentences</dc:title>
  <dc:creator>Saad Daghir</dc:creator>
  <cp:lastModifiedBy>Saad Daghir</cp:lastModifiedBy>
  <cp:revision>12</cp:revision>
  <dcterms:created xsi:type="dcterms:W3CDTF">2019-11-02T17:39:10Z</dcterms:created>
  <dcterms:modified xsi:type="dcterms:W3CDTF">2020-04-05T10:42:51Z</dcterms:modified>
</cp:coreProperties>
</file>